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8" r:id="rId2"/>
    <p:sldId id="273" r:id="rId3"/>
    <p:sldId id="275" r:id="rId4"/>
    <p:sldId id="276" r:id="rId5"/>
    <p:sldId id="280" r:id="rId6"/>
    <p:sldId id="282" r:id="rId7"/>
    <p:sldId id="258" r:id="rId8"/>
    <p:sldId id="260" r:id="rId9"/>
    <p:sldId id="261" r:id="rId10"/>
    <p:sldId id="278" r:id="rId11"/>
    <p:sldId id="262" r:id="rId12"/>
    <p:sldId id="263" r:id="rId13"/>
    <p:sldId id="265" r:id="rId14"/>
    <p:sldId id="289" r:id="rId15"/>
    <p:sldId id="259" r:id="rId16"/>
    <p:sldId id="266" r:id="rId17"/>
    <p:sldId id="269" r:id="rId18"/>
    <p:sldId id="284" r:id="rId19"/>
    <p:sldId id="28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09C15C-1D01-42A2-8C3A-23576118A610}">
          <p14:sldIdLst>
            <p14:sldId id="268"/>
            <p14:sldId id="273"/>
            <p14:sldId id="275"/>
            <p14:sldId id="276"/>
            <p14:sldId id="280"/>
            <p14:sldId id="282"/>
            <p14:sldId id="258"/>
            <p14:sldId id="260"/>
            <p14:sldId id="261"/>
            <p14:sldId id="278"/>
            <p14:sldId id="262"/>
            <p14:sldId id="263"/>
            <p14:sldId id="265"/>
            <p14:sldId id="289"/>
            <p14:sldId id="259"/>
            <p14:sldId id="266"/>
            <p14:sldId id="269"/>
          </p14:sldIdLst>
        </p14:section>
        <p14:section name="Раздел без заголовка" id="{612DD968-6164-4F4B-8C69-6CFF34157D37}">
          <p14:sldIdLst>
            <p14:sldId id="284"/>
            <p14:sldId id="28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D6A7A-FB85-4D45-918F-F3B7E2060E8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A7500-1F1D-437F-9BCB-6DAD02E87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4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A7500-1F1D-437F-9BCB-6DAD02E87C2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8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EE6775-565D-4BA5-94A0-16DB9A4659D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F49965-F9B5-4B00-AD54-9D960AD818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oformi-foto.ru/png_tmp/258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572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oformi-foto.ru/png_tmp/258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32656"/>
            <a:ext cx="10081120" cy="72728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1043608" y="1196752"/>
            <a:ext cx="7942238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Составление </a:t>
            </a:r>
          </a:p>
          <a:p>
            <a:pPr algn="ctr"/>
            <a:r>
              <a:rPr lang="ru-RU" sz="6000" b="1" dirty="0" smtClean="0"/>
              <a:t>рассказа   </a:t>
            </a:r>
          </a:p>
          <a:p>
            <a:pPr algn="ctr"/>
            <a:r>
              <a:rPr lang="ru-RU" sz="6000" b="1" dirty="0" smtClean="0"/>
              <a:t> по                 фотографии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5657671"/>
            <a:ext cx="4355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Здот</a:t>
            </a:r>
            <a:r>
              <a:rPr lang="ru-RU" sz="2400" dirty="0" smtClean="0"/>
              <a:t> Ирина Анатольевна, МБОУ </a:t>
            </a:r>
            <a:r>
              <a:rPr lang="ru-RU" sz="2400" dirty="0" err="1" smtClean="0"/>
              <a:t>г.Иркутска</a:t>
            </a:r>
            <a:r>
              <a:rPr lang="ru-RU" sz="2400" dirty="0" smtClean="0"/>
              <a:t> СОШ № 34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26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FF0000"/>
                </a:solidFill>
              </a:rPr>
              <a:t>Обратите внимание!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00625"/>
          </a:xfrm>
        </p:spPr>
        <p:txBody>
          <a:bodyPr>
            <a:normAutofit fontScale="85000" lnSpcReduction="10000"/>
          </a:bodyPr>
          <a:lstStyle/>
          <a:p>
            <a:endParaRPr lang="ru-RU" altLang="ru-RU" sz="2800" b="1" dirty="0" smtClean="0"/>
          </a:p>
          <a:p>
            <a:endParaRPr lang="ru-RU" altLang="ru-RU" sz="2800" b="1" dirty="0" smtClean="0"/>
          </a:p>
          <a:p>
            <a:r>
              <a:rPr lang="ru-RU" altLang="ru-RU" sz="2800" b="1" dirty="0" smtClean="0"/>
              <a:t>Смысловая цельность – это соблюдение в монологе одной и той же темы. </a:t>
            </a:r>
          </a:p>
          <a:p>
            <a:r>
              <a:rPr lang="ru-RU" altLang="ru-RU" sz="2800" b="1" dirty="0" smtClean="0"/>
              <a:t>Речевая связность – это наличие смысловых связей между предложениями (</a:t>
            </a:r>
            <a:r>
              <a:rPr lang="ru-RU" altLang="ru-RU" sz="2800" b="1" i="1" dirty="0" smtClean="0"/>
              <a:t>цепная или параллельная</a:t>
            </a:r>
            <a:r>
              <a:rPr lang="ru-RU" altLang="ru-RU" sz="2800" b="1" dirty="0" smtClean="0"/>
              <a:t>).</a:t>
            </a:r>
          </a:p>
          <a:p>
            <a:r>
              <a:rPr lang="ru-RU" altLang="ru-RU" sz="2800" b="1" dirty="0" smtClean="0"/>
              <a:t> Последовательность изложения  - это соблюдение логических основ композиции: предложения следуют друг за другом без смысловых «провалов» между ними. </a:t>
            </a:r>
          </a:p>
          <a:p>
            <a:pPr>
              <a:buFontTx/>
              <a:buNone/>
            </a:pPr>
            <a:r>
              <a:rPr lang="ru-RU" altLang="ru-RU" sz="2800" b="1" dirty="0" smtClean="0"/>
              <a:t>     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Соблюдая эти законы построения монолога, можно 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избежать логических ошибок.</a:t>
            </a:r>
          </a:p>
          <a:p>
            <a:pPr>
              <a:buFontTx/>
              <a:buNone/>
            </a:pPr>
            <a:r>
              <a:rPr lang="ru-RU" altLang="ru-RU" sz="2800" b="1" dirty="0" smtClean="0"/>
              <a:t> </a:t>
            </a:r>
          </a:p>
          <a:p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991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лгоритм описания фотографии 1.Начните с замысла фотографа. Чем ситуация ег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790744" cy="62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ценка фотографии Оценка – это выражение собственного отношения к действитель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12968" cy="63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ЕТОДИКА РАБОТЫ С ФОТОГРАФИЕЙ Чтобы описать фотографию, нужно внимательно ее рассмотреть. Определить (это очень важно!), что находится на  переднем плане , что является  фоном картины . Далее  уточнить мелкие детали , обычно расположенные справа и слева от центра картины. Важный элемент описание -  цветовые особенности картины . А еще -  как то, что изображено на картине, влияет на ее восприятие и настроение . Если изображен человек, то следует обратить внимание не только на внешность, но и на характер, скрывающийся за этой внешностью. Например, предположить, какой это человек: большие глаза - мечтательный и милый, строгий взгляд - строгий и серьезный…  Должно быть три части: вступление, основная часть и вывод.  Вывод – это ответ на вопрос: понравилась ли мне картина или нет? Почему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4" y="476672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фотографии.   Клише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   Передо мной интересная фотография.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    На ней изображен(а)…………..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     Давайте рассмотрим изображение внимательнее.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     Перед нами (школьный двор, зал музея, комната и т.д.). Если это улица, описать погоду – На снимке запечатлен (какой, какое) день, утро….+ подробности (светит яркое солнце, на небе облака и т.д.)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     На переднем плане мы видим….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     Они (описать внешний вид, одежду, чем заняты).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     Их лица (его лицо, ее лицо) … (радостны, печальны, сосредоточенны), потому что …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     На заднем плане мы видим (назвать, кто, что на дальнем плане)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     Я думаю (мне кажется), что…. (сделать вывод о том, что на заднем плане или о снимке в целом).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   Мне понравилась эта фотография, потому что она четко передает чувства и эмоции присутствующих (присутствующего) на ней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0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ловарик синонимов, терминов Сфотографировать- сделать снимок, снять, запечат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2136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97839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 числу </a:t>
            </a:r>
            <a:r>
              <a:rPr lang="ru-RU" sz="2800" b="1" i="1" dirty="0">
                <a:solidFill>
                  <a:srgbClr val="FF0000"/>
                </a:solidFill>
              </a:rPr>
              <a:t>типичных ошибок</a:t>
            </a:r>
            <a:r>
              <a:rPr lang="ru-RU" sz="2800" b="1" dirty="0">
                <a:solidFill>
                  <a:srgbClr val="FF0000"/>
                </a:solidFill>
              </a:rPr>
              <a:t> при выполнении экзаменуемыми задания 3 можно отнести:</a:t>
            </a:r>
          </a:p>
          <a:p>
            <a:pPr lvl="0"/>
            <a:r>
              <a:rPr lang="ru-RU" sz="2800" b="1" dirty="0" smtClean="0"/>
              <a:t>- ответы </a:t>
            </a:r>
            <a:r>
              <a:rPr lang="ru-RU" sz="2800" b="1" dirty="0"/>
              <a:t>на вопросы, данные в задании, вместо создания цельного текста;</a:t>
            </a:r>
          </a:p>
          <a:p>
            <a:pPr lvl="0"/>
            <a:r>
              <a:rPr lang="ru-RU" sz="2800" b="1" dirty="0" smtClean="0"/>
              <a:t>- маленький </a:t>
            </a:r>
            <a:r>
              <a:rPr lang="ru-RU" sz="2800" b="1" dirty="0"/>
              <a:t>объём монологического высказывания (3-5 фраз);</a:t>
            </a:r>
          </a:p>
          <a:p>
            <a:pPr lvl="0"/>
            <a:r>
              <a:rPr lang="ru-RU" sz="2800" b="1" dirty="0"/>
              <a:t> </a:t>
            </a:r>
            <a:r>
              <a:rPr lang="ru-RU" sz="2800" b="1" dirty="0" smtClean="0"/>
              <a:t>- большое </a:t>
            </a:r>
            <a:r>
              <a:rPr lang="ru-RU" sz="2800" b="1" dirty="0"/>
              <a:t>количество неоправданных пауз в речи;</a:t>
            </a:r>
          </a:p>
          <a:p>
            <a:pPr lvl="0"/>
            <a:r>
              <a:rPr lang="ru-RU" sz="2800" b="1" dirty="0"/>
              <a:t>большое количество речевых и грамматических ошибок.</a:t>
            </a:r>
          </a:p>
        </p:txBody>
      </p:sp>
    </p:spTree>
    <p:extLst>
      <p:ext uri="{BB962C8B-B14F-4D97-AF65-F5344CB8AC3E}">
        <p14:creationId xmlns:p14="http://schemas.microsoft.com/office/powerpoint/2010/main" val="24115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ипичные ошибки  при монологическом высказывании и беседе с экзаменатором бедность и/неточность словаря (добавляйте прилагательные, причастные и деепричастные обороты); Неиспользование подсказок (опорные вспомогательные вопросы); частое использование слов-паразитов («ну», «это», «короче», «как бы», «типа», «это самое», «ваще», «по ходу», «э-э-э», «ммм», «вот»; неоправданный повтор слов «там» («тама»); ССЧ – «здесь мы видим» САМОДИСЦИПЛИНА И САМОКОНТРОЛЬ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63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1</a:t>
            </a:r>
            <a:r>
              <a:rPr lang="ru-RU" sz="2000" b="1" dirty="0">
                <a:solidFill>
                  <a:schemeClr val="tx2"/>
                </a:solidFill>
              </a:rPr>
              <a:t>) Светлое Рождество (на основе описания фотографии). Опишите фотографию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4" name="Рисунок 3" descr="https://ruso-oge.sdamgia.ru/get_file?id=147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887"/>
            <a:ext cx="8352928" cy="43924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9766" y="489442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забудьте описать:</a:t>
            </a:r>
            <a:endParaRPr lang="ru-RU" dirty="0"/>
          </a:p>
          <a:p>
            <a:r>
              <a:rPr lang="ru-RU" b="1" dirty="0"/>
              <a:t>1. событие, изображённое на </a:t>
            </a:r>
            <a:r>
              <a:rPr lang="ru-RU" b="1"/>
              <a:t>фотографии</a:t>
            </a:r>
            <a:r>
              <a:rPr lang="ru-RU" b="1" smtClean="0"/>
              <a:t>;</a:t>
            </a:r>
            <a:endParaRPr lang="ru-RU" dirty="0"/>
          </a:p>
          <a:p>
            <a:r>
              <a:rPr lang="ru-RU" b="1" dirty="0"/>
              <a:t>2. атмосферу праздника Рождества;</a:t>
            </a:r>
            <a:endParaRPr lang="ru-RU" dirty="0"/>
          </a:p>
          <a:p>
            <a:r>
              <a:rPr lang="ru-RU" b="1" dirty="0"/>
              <a:t>3. как эта атмосфера передана через фотографию;</a:t>
            </a:r>
            <a:endParaRPr lang="ru-RU" dirty="0"/>
          </a:p>
          <a:p>
            <a:r>
              <a:rPr lang="ru-RU" b="1" dirty="0"/>
              <a:t>4. место, изображённое на фотографии (почему фотография может быть посвящена Рождеству).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7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ds02.infourok.ru/uploads/ex/06ac/0006965b-1d38db06/hello_html_m194124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8" y="0"/>
            <a:ext cx="8964488" cy="69921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9FFCC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95424" y="2060848"/>
            <a:ext cx="626543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Удачи и успехов в работе !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600" smtClean="0"/>
              <a:t>Особенности задания 3 (монолог)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6165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endParaRPr lang="ru-RU" altLang="ru-RU" sz="1800" b="1" dirty="0" smtClean="0"/>
          </a:p>
          <a:p>
            <a:pPr>
              <a:buFont typeface="Wingdings" pitchFamily="2" charset="2"/>
              <a:buChar char="ü"/>
            </a:pPr>
            <a:endParaRPr lang="ru-RU" altLang="ru-RU" sz="1800" b="1" dirty="0"/>
          </a:p>
          <a:p>
            <a:pPr>
              <a:buFont typeface="Wingdings" pitchFamily="2" charset="2"/>
              <a:buChar char="ü"/>
            </a:pPr>
            <a:endParaRPr lang="ru-RU" altLang="ru-RU" sz="1800" b="1" dirty="0" smtClean="0"/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/>
              <a:t>Три варианта монолога имеют примерно одинаковую сложность, но они отличаются целями, которые реализуются, набором специфических средств.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/>
              <a:t>Темы монологов соответствуют знаниям, жизненному опыту, интересам и психологическим особенностям школьников данного возраста, они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посвящены школе, семье, увлечениям подростков.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/>
              <a:t>Монологическое и тематическое высказывание создаётся с опорой на вербальную и визуальную информацию.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/>
              <a:t>На подготовку учащимся даётся 1 минута, в течение которой они могут продумать содержание своего монолога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, сделать пометы или записи на листке для подготовки.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Объём монологического высказывания должен составлять не менее 10 фраз</a:t>
            </a:r>
            <a:r>
              <a:rPr lang="ru-RU" altLang="ru-RU" sz="2000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/>
              <a:t>Учащийся должен учитывать речевую ситуацию.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/>
              <a:t>Правильность речи заданий 3 и 4 оценивается совместно. </a:t>
            </a:r>
          </a:p>
        </p:txBody>
      </p:sp>
    </p:spTree>
    <p:extLst>
      <p:ext uri="{BB962C8B-B14F-4D97-AF65-F5344CB8AC3E}">
        <p14:creationId xmlns:p14="http://schemas.microsoft.com/office/powerpoint/2010/main" val="5254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e8a/000f8b61-d9dfd881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" y="22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2800" b="1" dirty="0" smtClean="0"/>
              <a:t>Задание 3. Монологическое высказывание.</a:t>
            </a:r>
            <a:endParaRPr lang="ru-RU" altLang="ru-RU" sz="2800" dirty="0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50824" y="981075"/>
            <a:ext cx="8353623" cy="51450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dirty="0" smtClean="0"/>
              <a:t>Выберите один из предложенных вариантов беседы:</a:t>
            </a:r>
          </a:p>
          <a:p>
            <a:pPr>
              <a:buFontTx/>
              <a:buNone/>
              <a:defRPr/>
            </a:pPr>
            <a:r>
              <a:rPr lang="ru-RU" sz="2400" b="1" dirty="0" smtClean="0"/>
              <a:t> </a:t>
            </a:r>
          </a:p>
          <a:p>
            <a:pPr marL="457200" indent="-457200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Тема 1. </a:t>
            </a:r>
            <a:r>
              <a:rPr lang="ru-RU" sz="2000" b="1" dirty="0" smtClean="0"/>
              <a:t>Игры детства (на основе описания </a:t>
            </a:r>
            <a:r>
              <a:rPr lang="ru-RU" sz="2000" b="1" dirty="0"/>
              <a:t> </a:t>
            </a:r>
            <a:r>
              <a:rPr lang="ru-RU" sz="2000" b="1" dirty="0" smtClean="0"/>
              <a:t>     фотографии).</a:t>
            </a:r>
          </a:p>
          <a:p>
            <a:pPr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Тема 2. </a:t>
            </a:r>
            <a:r>
              <a:rPr lang="ru-RU" sz="2000" b="1" dirty="0" smtClean="0"/>
              <a:t>Спортивное соревнование, которое мне запомнилось (повествование на основе жизненного опыта).</a:t>
            </a:r>
          </a:p>
          <a:p>
            <a:pPr>
              <a:buFontTx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Тема 3. </a:t>
            </a:r>
            <a:r>
              <a:rPr lang="ru-RU" sz="2000" b="1" dirty="0" smtClean="0"/>
              <a:t>Нужна ли человеку мечта? (рассуждение по поставленному вопросу)</a:t>
            </a:r>
          </a:p>
          <a:p>
            <a:pPr>
              <a:buFontTx/>
              <a:buNone/>
              <a:defRPr/>
            </a:pPr>
            <a:r>
              <a:rPr lang="ru-RU" sz="2000" b="1" dirty="0" smtClean="0"/>
              <a:t> </a:t>
            </a:r>
          </a:p>
          <a:p>
            <a:pPr algn="ctr">
              <a:buFontTx/>
              <a:buNone/>
              <a:defRPr/>
            </a:pPr>
            <a:r>
              <a:rPr lang="ru-RU" sz="2000" b="1" dirty="0" smtClean="0"/>
              <a:t>Вам даётся </a:t>
            </a:r>
            <a:r>
              <a:rPr lang="ru-RU" sz="2000" b="1" u="sng" dirty="0" smtClean="0">
                <a:solidFill>
                  <a:srgbClr val="FF0000"/>
                </a:solidFill>
              </a:rPr>
              <a:t>1 минута </a:t>
            </a:r>
            <a:r>
              <a:rPr lang="ru-RU" sz="2000" b="1" dirty="0" smtClean="0"/>
              <a:t>на подготовку. Ваше высказывание должно занимать </a:t>
            </a:r>
            <a:r>
              <a:rPr lang="ru-RU" sz="2000" b="1" u="sng" dirty="0" smtClean="0">
                <a:solidFill>
                  <a:srgbClr val="FF0000"/>
                </a:solidFill>
              </a:rPr>
              <a:t>не более 3 минут. 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FF0000"/>
                </a:solidFill>
              </a:rPr>
              <a:t> </a:t>
            </a:r>
          </a:p>
          <a:p>
            <a:pPr algn="ctr">
              <a:defRPr/>
            </a:pPr>
            <a:endParaRPr lang="ru-RU" sz="1800" dirty="0" smtClean="0"/>
          </a:p>
        </p:txBody>
      </p:sp>
      <p:pic>
        <p:nvPicPr>
          <p:cNvPr id="29700" name="Picture 4" descr="C:\Users\User\Desktop\картинки с шаттерстока\шаттерсток\shutterstock_27675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797425"/>
            <a:ext cx="1298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6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>Задание 3. Монологическое высказывание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33851" name="Group 59"/>
          <p:cNvGraphicFramePr>
            <a:graphicFrameLocks noGrp="1"/>
          </p:cNvGraphicFramePr>
          <p:nvPr/>
        </p:nvGraphicFramePr>
        <p:xfrm>
          <a:off x="468313" y="908050"/>
          <a:ext cx="8424862" cy="5796044"/>
        </p:xfrm>
        <a:graphic>
          <a:graphicData uri="http://schemas.openxmlformats.org/drawingml/2006/table">
            <a:tbl>
              <a:tblPr/>
              <a:tblGrid>
                <a:gridCol w="574675"/>
                <a:gridCol w="7083425"/>
                <a:gridCol w="766762"/>
              </a:tblGrid>
              <a:tr h="309553">
                <a:tc gridSpan="3"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 монологического высказывания (М).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53">
                <a:tc gridSpan="2"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Выполнение коммуникативной задачи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7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Ученик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справился с коммуникативной задачей.  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Приведено не менее 10 фраз по теме высказывания.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Фактические ошибки отсутствуют.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Испытуемый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предпринял попытку справиться с коммуникативной задачей, но допу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стил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фактические ошибки,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и/или приве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менее 10 фраз по теме высказывания.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Учёт условий речевой ситуации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Учтены условия речевой ситуации.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Условия речевой ситуации не учтены.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5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Речевое оформление монологического высказывания (МР)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Высказывание характеризуется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смысловой цельностью, речевой связностью и последовательностью изложения: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логические ошибки отсутствуют, последовательность изложения не нарушена.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Высказывание нелогично, изложение непоследовательно. Присутствуют логические ошибки (одна или более).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48">
                <a:tc gridSpan="2"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Максимальное количество баллов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850" y="836613"/>
            <a:ext cx="46038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smtClean="0"/>
              <a:t>Монолог. 6-й класс</a:t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5699125" cy="5073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1</a:t>
            </a:r>
            <a:r>
              <a:rPr lang="ru-RU" altLang="ru-RU" sz="2000" b="1" dirty="0" smtClean="0"/>
              <a:t>. Создавать устные монологические высказывания на основе жизненных наблюдений, чтения учебно-научной, художественной и научно-популярной литературы: </a:t>
            </a:r>
            <a:r>
              <a:rPr lang="ru-RU" altLang="ru-RU" sz="2000" b="1" i="1" dirty="0" smtClean="0"/>
              <a:t>монолог-сообщение; монолог-описание; монолог-рассуждение; монолог-повествование.</a:t>
            </a:r>
            <a:r>
              <a:rPr lang="ru-RU" altLang="ru-RU" sz="2000" b="1" dirty="0" smtClean="0"/>
              <a:t> Выступать с научным сообщением.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2. Представлять сообщение на заданную тему в виде презентации.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3. Соблюдать в устной речи нормы современного русского литературного языка.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4. Соблюдать в устной речи правила речевого этикета.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dirty="0" smtClean="0"/>
              <a:t>Рекомендуемый объём монологического высказывания — не менее 60 слов.</a:t>
            </a:r>
          </a:p>
        </p:txBody>
      </p:sp>
      <p:pic>
        <p:nvPicPr>
          <p:cNvPr id="38916" name="Picture 5" descr="shutterstock_119412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687638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4000" smtClean="0"/>
              <a:t>ОПИСАНИЕ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6913562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FF0000"/>
                </a:solidFill>
              </a:rPr>
              <a:t>            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Описание - функционально-смысловой тип речи, заключающийся в изображении целого ряда признаков, явлений, предметов или событий, которые необходимо представить себе одновременно.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Изображается мир в статике ( к тексту можно задать вопрос </a:t>
            </a:r>
            <a:r>
              <a:rPr lang="ru-RU" altLang="ru-RU" sz="1800" b="1" i="1" dirty="0" smtClean="0"/>
              <a:t>каков объект</a:t>
            </a:r>
            <a:r>
              <a:rPr lang="ru-RU" altLang="ru-RU" sz="1800" b="1" dirty="0" smtClean="0"/>
              <a:t>?)</a:t>
            </a:r>
            <a:br>
              <a:rPr lang="ru-RU" altLang="ru-RU" sz="1800" b="1" dirty="0" smtClean="0"/>
            </a:br>
            <a:endParaRPr lang="ru-RU" altLang="ru-RU" sz="1800" b="1" dirty="0" smtClean="0"/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Основа описания – перечень, перечисление признаков, свойств предмета, явления.</a:t>
            </a:r>
          </a:p>
          <a:p>
            <a:pPr>
              <a:lnSpc>
                <a:spcPct val="80000"/>
              </a:lnSpc>
            </a:pPr>
            <a:endParaRPr lang="ru-RU" altLang="ru-RU" sz="1800" b="1" dirty="0" smtClean="0"/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 Цель описания состоит в том, чтобы читатель (слушатель) увидел предмет описания, представил его в своем сознании.</a:t>
            </a:r>
            <a:br>
              <a:rPr lang="ru-RU" altLang="ru-RU" sz="1800" b="1" dirty="0" smtClean="0"/>
            </a:br>
            <a:endParaRPr lang="ru-RU" altLang="ru-RU" sz="1800" b="1" dirty="0" smtClean="0"/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Структура описания: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общее представление о предмете;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перечень отличительных признаков предмета;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авторская оценка, вывод, заключение.</a:t>
            </a:r>
            <a:br>
              <a:rPr lang="ru-RU" altLang="ru-RU" sz="1800" b="1" dirty="0" smtClean="0"/>
            </a:br>
            <a:endParaRPr lang="ru-RU" altLang="ru-RU" sz="1800" b="1" dirty="0" smtClean="0"/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Функции описания - создание образных картин: обстановки, атмосферы событий, что достигается нередко подбором ярких деталей, перечислением их.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endParaRPr lang="ru-RU" altLang="ru-RU" sz="1800" b="1" dirty="0" smtClean="0"/>
          </a:p>
        </p:txBody>
      </p:sp>
      <p:pic>
        <p:nvPicPr>
          <p:cNvPr id="46084" name="Picture 7" descr="shutterstock_911296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21163"/>
            <a:ext cx="2051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ункции описания: Создание образных картин: обстановки, атмосферы событий, чт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688288" cy="60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руктура описания: общее представление о предмете; перечень отличительных пр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76320" cy="65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хема описания Предмет, событие, явление Признак 1+признак 2+признак 3 Авторс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820472" cy="6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518</Words>
  <Application>Microsoft Office PowerPoint</Application>
  <PresentationFormat>Экран (4:3)</PresentationFormat>
  <Paragraphs>103</Paragraphs>
  <Slides>20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Особенности задания 3 (монолог)</vt:lpstr>
      <vt:lpstr>Задание 3. Монологическое высказывание.</vt:lpstr>
      <vt:lpstr> Задание 3. Монологическое высказывание </vt:lpstr>
      <vt:lpstr>Монолог. 6-й класс </vt:lpstr>
      <vt:lpstr>ОПИСАНИЕ</vt:lpstr>
      <vt:lpstr>Презентация PowerPoint</vt:lpstr>
      <vt:lpstr>Презентация PowerPoint</vt:lpstr>
      <vt:lpstr>Презентация PowerPoint</vt:lpstr>
      <vt:lpstr>Обратите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18</cp:revision>
  <dcterms:created xsi:type="dcterms:W3CDTF">2021-01-11T13:58:06Z</dcterms:created>
  <dcterms:modified xsi:type="dcterms:W3CDTF">2021-01-20T04:09:37Z</dcterms:modified>
</cp:coreProperties>
</file>